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83"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6" Type="http://schemas.openxmlformats.org/officeDocument/2006/relationships/slide" Target="slides/slide6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EAB2E8BB-85D9-58E2-5363-64A49A62D8F0}"/>
              </a:ext>
            </a:extLst>
          </p:cNvPr>
          <p:cNvSpPr>
            <a:spLocks noRot="1" noChangeArrowheads="1" noTextEdit="1"/>
          </p:cNvSpPr>
          <p:nvPr>
            <p:ph type="sldImg"/>
          </p:nvPr>
        </p:nvSpPr>
        <p:spPr>
          <a:ln/>
        </p:spPr>
      </p:sp>
      <p:sp>
        <p:nvSpPr>
          <p:cNvPr id="124931" name="Rectangle 3">
            <a:extLst>
              <a:ext uri="{FF2B5EF4-FFF2-40B4-BE49-F238E27FC236}">
                <a16:creationId xmlns:a16="http://schemas.microsoft.com/office/drawing/2014/main" id="{1BCEDD26-F54C-DA4F-CF86-4EBE18C48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6.xml"/><Relationship Id="rId2" Type="http://schemas.openxmlformats.org/officeDocument/2006/relationships/notesSlide" Target="../notesSlides/notesSlide27.xml"/></Relationships>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C573B262-1698-8680-15F0-F6E05EE3A41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F4D3F20-305B-4235-B671-28B279C34FC7}" type="slidenum">
              <a:rPr kumimoji="0" lang="en-US" altLang="zh-CN" sz="14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65539" name="Rectangle 2">
            <a:extLst>
              <a:ext uri="{FF2B5EF4-FFF2-40B4-BE49-F238E27FC236}">
                <a16:creationId xmlns:a16="http://schemas.microsoft.com/office/drawing/2014/main" id="{8CA8732B-0051-DE39-B552-40695863DD76}"/>
              </a:ext>
            </a:extLst>
          </p:cNvPr>
          <p:cNvSpPr>
            <a:spLocks noGrp="1" noChangeArrowheads="1"/>
          </p:cNvSpPr>
          <p:nvPr>
            <p:ph type="title"/>
          </p:nvPr>
        </p:nvSpPr>
        <p:spPr>
          <a:xfrm>
            <a:off x="647700" y="914400"/>
            <a:ext cx="7848600" cy="500063"/>
          </a:xfrm>
        </p:spPr>
        <p:txBody>
          <a:bodyPr/>
          <a:lstStyle/>
          <a:p>
            <a:pPr algn="l" eaLnBrk="1" hangingPunct="1"/>
            <a:r>
              <a:rPr lang="en-US" altLang="zh-CN" sz="2000" b="1">
                <a:ea typeface="宋体" panose="02010600030101010101" pitchFamily="2" charset="-122"/>
              </a:rPr>
              <a:t>Research Question 5: </a:t>
            </a:r>
            <a:br>
              <a:rPr lang="en-US" altLang="zh-CN" sz="2000" b="1">
                <a:ea typeface="宋体" panose="02010600030101010101" pitchFamily="2" charset="-122"/>
              </a:rPr>
            </a:br>
            <a:r>
              <a:rPr lang="en-US" altLang="zh-CN" sz="2000" b="1">
                <a:ea typeface="宋体" panose="02010600030101010101" pitchFamily="2" charset="-122"/>
              </a:rPr>
              <a:t>Findings: Overall Effectiveness in Creating an Inclusive Work Environment</a:t>
            </a:r>
          </a:p>
        </p:txBody>
      </p:sp>
      <p:sp>
        <p:nvSpPr>
          <p:cNvPr id="65540" name="Rectangle 3">
            <a:extLst>
              <a:ext uri="{FF2B5EF4-FFF2-40B4-BE49-F238E27FC236}">
                <a16:creationId xmlns:a16="http://schemas.microsoft.com/office/drawing/2014/main" id="{83D87B02-A523-6F7A-C6BB-4FC8A61706FE}"/>
              </a:ext>
            </a:extLst>
          </p:cNvPr>
          <p:cNvSpPr>
            <a:spLocks noGrp="1" noChangeArrowheads="1"/>
          </p:cNvSpPr>
          <p:nvPr>
            <p:ph type="body" idx="1"/>
          </p:nvPr>
        </p:nvSpPr>
        <p:spPr>
          <a:xfrm>
            <a:off x="838200" y="1600200"/>
            <a:ext cx="8077200" cy="4525963"/>
          </a:xfrm>
        </p:spPr>
        <p:txBody>
          <a:bodyPr/>
          <a:lstStyle/>
          <a:p>
            <a:pPr marL="0" indent="0" eaLnBrk="1" hangingPunct="1">
              <a:lnSpc>
                <a:spcPct val="80000"/>
              </a:lnSpc>
              <a:buFontTx/>
              <a:buNone/>
            </a:pPr>
            <a:r>
              <a:rPr lang="en-US" altLang="zh-CN" sz="1600" b="1">
                <a:ea typeface="宋体" panose="02010600030101010101" pitchFamily="2" charset="-122"/>
              </a:rPr>
              <a:t>Positive Perceptions Clustered into Three Groups</a:t>
            </a:r>
          </a:p>
          <a:p>
            <a:pPr marL="0" indent="0" eaLnBrk="1" hangingPunct="1">
              <a:lnSpc>
                <a:spcPct val="80000"/>
              </a:lnSpc>
              <a:buFontTx/>
              <a:buNone/>
            </a:pPr>
            <a:endParaRPr lang="en-US" altLang="zh-CN" sz="1400" b="1">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1</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Promoting professional growth – 70.7%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Fostering mutual trust and respect – 69.7%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Valuing individual contributions – 69.0%</a:t>
            </a:r>
          </a:p>
          <a:p>
            <a:pPr marL="0" indent="0" eaLnBrk="1" hangingPunct="1">
              <a:lnSpc>
                <a:spcPct val="80000"/>
              </a:lnSpc>
            </a:pPr>
            <a:endParaRPr lang="en-US" altLang="zh-CN" sz="1600">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2</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Providing a supportive environment for every employee – 63.3%</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Sharing information with employees so they can do their best work – 58.7%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Creating a strong teamwork culture – 58.5%</a:t>
            </a:r>
          </a:p>
          <a:p>
            <a:pPr marL="0" indent="0" eaLnBrk="1" hangingPunct="1">
              <a:lnSpc>
                <a:spcPct val="80000"/>
              </a:lnSpc>
            </a:pPr>
            <a:endParaRPr lang="en-US" altLang="zh-CN" sz="1600">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3</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Educating employees on how diversity fosters creativity and innovation – 49.9%</a:t>
            </a:r>
          </a:p>
          <a:p>
            <a:pPr marL="0" indent="0" eaLnBrk="1" hangingPunct="1">
              <a:lnSpc>
                <a:spcPct val="80000"/>
              </a:lnSpc>
              <a:buFontTx/>
              <a:buNone/>
            </a:pPr>
            <a:endParaRPr lang="en-US" altLang="zh-CN" sz="1600">
              <a:ea typeface="宋体" panose="02010600030101010101" pitchFamily="2" charset="-122"/>
            </a:endParaRPr>
          </a:p>
          <a:p>
            <a:pPr marL="0" indent="0" eaLnBrk="1" hangingPunct="1">
              <a:buFontTx/>
              <a:buNone/>
            </a:pPr>
            <a:r>
              <a:rPr lang="en-US" altLang="zh-CN" sz="1600" b="1">
                <a:ea typeface="宋体" panose="02010600030101010101" pitchFamily="2" charset="-122"/>
              </a:rPr>
              <a:t>Subgroup Differences in Positive Perceptions for All 7 Items about Overall Effectiveness in Creating an Inclusive Work Environment</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